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7" r:id="rId4"/>
    <p:sldId id="263" r:id="rId5"/>
    <p:sldId id="260" r:id="rId6"/>
    <p:sldId id="264" r:id="rId7"/>
    <p:sldId id="265" r:id="rId8"/>
    <p:sldId id="266" r:id="rId9"/>
    <p:sldId id="261" r:id="rId10"/>
    <p:sldId id="262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6" autoAdjust="0"/>
    <p:restoredTop sz="94660"/>
  </p:normalViewPr>
  <p:slideViewPr>
    <p:cSldViewPr snapToGrid="0">
      <p:cViewPr varScale="1">
        <p:scale>
          <a:sx n="76" d="100"/>
          <a:sy n="76" d="100"/>
        </p:scale>
        <p:origin x="3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Соотношение</a:t>
            </a:r>
            <a:r>
              <a:rPr lang="ru-RU" b="1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детей с соответствующим развитием календарному возрасту и не соответствующим в разные годы в %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c:rich>
      </c:tx>
      <c:layout>
        <c:manualLayout>
          <c:xMode val="edge"/>
          <c:yMode val="edge"/>
          <c:x val="0.10286453776611257"/>
          <c:y val="2.38095238095238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соответ.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1999</c:v>
                </c:pt>
                <c:pt idx="1">
                  <c:v>2019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85</c:v>
                </c:pt>
                <c:pt idx="1">
                  <c:v>65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 соответ.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1999</c:v>
                </c:pt>
                <c:pt idx="1">
                  <c:v>2019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15</c:v>
                </c:pt>
                <c:pt idx="1">
                  <c:v>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5674792"/>
        <c:axId val="285677928"/>
      </c:barChart>
      <c:lineChart>
        <c:grouping val="standard"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1999</c:v>
                </c:pt>
                <c:pt idx="1">
                  <c:v>2019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5674792"/>
        <c:axId val="285677928"/>
      </c:lineChart>
      <c:catAx>
        <c:axId val="285674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5677928"/>
        <c:crosses val="autoZero"/>
        <c:auto val="1"/>
        <c:lblAlgn val="ctr"/>
        <c:lblOffset val="100"/>
        <c:noMultiLvlLbl val="0"/>
      </c:catAx>
      <c:valAx>
        <c:axId val="285677928"/>
        <c:scaling>
          <c:orientation val="minMax"/>
          <c:max val="9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5674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679862933799943"/>
          <c:y val="0.9092257217847769"/>
          <c:w val="0.35593977836103818"/>
          <c:h val="5.27551841518506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475072509501157E-2"/>
          <c:y val="0.1256221582695618"/>
          <c:w val="0.91524726748762864"/>
          <c:h val="0.675907047764862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 наруш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</c:v>
                </c:pt>
                <c:pt idx="1">
                  <c:v>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 наруш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12</c:v>
                </c:pt>
                <c:pt idx="1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5679888"/>
        <c:axId val="345786128"/>
      </c:barChart>
      <c:catAx>
        <c:axId val="285679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5786128"/>
        <c:crosses val="autoZero"/>
        <c:auto val="1"/>
        <c:lblAlgn val="ctr"/>
        <c:lblOffset val="100"/>
        <c:noMultiLvlLbl val="0"/>
      </c:catAx>
      <c:valAx>
        <c:axId val="345786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5679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54D77-5280-473F-A6DE-0A554E7B12C2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A5469-6221-40DD-88F5-F8FB5F1FDE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052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54D77-5280-473F-A6DE-0A554E7B12C2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A5469-6221-40DD-88F5-F8FB5F1FDE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927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7626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54D77-5280-473F-A6DE-0A554E7B12C2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A5469-6221-40DD-88F5-F8FB5F1FDE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620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54D77-5280-473F-A6DE-0A554E7B12C2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A5469-6221-40DD-88F5-F8FB5F1FDE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688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54D77-5280-473F-A6DE-0A554E7B12C2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A5469-6221-40DD-88F5-F8FB5F1FDE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15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1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1" y="1825625"/>
            <a:ext cx="3867151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54D77-5280-473F-A6DE-0A554E7B12C2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A5469-6221-40DD-88F5-F8FB5F1FDE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007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54D77-5280-473F-A6DE-0A554E7B12C2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A5469-6221-40DD-88F5-F8FB5F1FDE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180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54D77-5280-473F-A6DE-0A554E7B12C2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A5469-6221-40DD-88F5-F8FB5F1FDE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7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54D77-5280-473F-A6DE-0A554E7B12C2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A5469-6221-40DD-88F5-F8FB5F1FDE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418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54D77-5280-473F-A6DE-0A554E7B12C2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A5469-6221-40DD-88F5-F8FB5F1FDE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893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54D77-5280-473F-A6DE-0A554E7B12C2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A5469-6221-40DD-88F5-F8FB5F1FDE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30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54D77-5280-473F-A6DE-0A554E7B12C2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A5469-6221-40DD-88F5-F8FB5F1FDE42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04474" y="2442410"/>
            <a:ext cx="9144000" cy="1789447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latin typeface="AdventureC" panose="00000500000000000000" pitchFamily="50" charset="0"/>
              </a:rPr>
              <a:t>Актуальность использования здоровьесберегающих </a:t>
            </a:r>
            <a:r>
              <a:rPr lang="ru-RU" sz="4800" b="1" dirty="0" err="1" smtClean="0">
                <a:latin typeface="AdventureC" panose="00000500000000000000" pitchFamily="50" charset="0"/>
              </a:rPr>
              <a:t>технолгий</a:t>
            </a:r>
            <a:r>
              <a:rPr lang="ru-RU" sz="4800" b="1" dirty="0" smtClean="0">
                <a:latin typeface="AdventureC" panose="00000500000000000000" pitchFamily="50" charset="0"/>
              </a:rPr>
              <a:t> в ДОУ</a:t>
            </a:r>
            <a:endParaRPr lang="ru-RU" sz="4800" b="1" dirty="0">
              <a:latin typeface="AdventureC" panose="00000500000000000000" pitchFamily="50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2433" y="425701"/>
            <a:ext cx="5325978" cy="933867"/>
          </a:xfrm>
        </p:spPr>
        <p:txBody>
          <a:bodyPr>
            <a:noAutofit/>
          </a:bodyPr>
          <a:lstStyle/>
          <a:p>
            <a:r>
              <a:rPr lang="ru-RU" sz="2400" dirty="0" smtClean="0"/>
              <a:t>МКДОУ «Тогучинский детский сад №6»</a:t>
            </a:r>
          </a:p>
          <a:p>
            <a:r>
              <a:rPr lang="ru-RU" sz="2400" dirty="0" smtClean="0"/>
              <a:t>НСО Тогучинский район, г.Тогучин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2520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216027"/>
            <a:ext cx="11620500" cy="1501773"/>
          </a:xfrm>
        </p:spPr>
        <p:txBody>
          <a:bodyPr>
            <a:noAutofit/>
          </a:bodyPr>
          <a:lstStyle/>
          <a:p>
            <a:pPr marL="901700"/>
            <a:r>
              <a:rPr lang="ru-RU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ventureC" panose="00000500000000000000" pitchFamily="50" charset="0"/>
              </a:rPr>
              <a:t>Спасибо за внимание коллеги!</a:t>
            </a:r>
            <a:endParaRPr lang="ru-RU" sz="6000" b="1" dirty="0">
              <a:solidFill>
                <a:schemeClr val="tx1">
                  <a:lumMod val="95000"/>
                  <a:lumOff val="5000"/>
                </a:schemeClr>
              </a:solidFill>
              <a:latin typeface="AdventureC" panose="00000500000000000000" pitchFamily="50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443469">
            <a:off x="5353983" y="1921920"/>
            <a:ext cx="3591136" cy="512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2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673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indent="533400" algn="ctr"/>
            <a:r>
              <a:rPr lang="ru-RU" sz="3100" dirty="0">
                <a:latin typeface="AdventureC" panose="00000500000000000000" pitchFamily="50" charset="0"/>
              </a:rPr>
              <a:t>За последнее десятилетие здоровье детей, поступающих ухудшилось.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6680200" y="1706900"/>
            <a:ext cx="4864100" cy="4452600"/>
          </a:xfrm>
        </p:spPr>
        <p:txBody>
          <a:bodyPr>
            <a:noAutofit/>
          </a:bodyPr>
          <a:lstStyle/>
          <a:p>
            <a:pPr marL="0" indent="355600" algn="just">
              <a:buNone/>
            </a:pPr>
            <a:r>
              <a:rPr lang="ru-RU" sz="1600" dirty="0" smtClean="0"/>
              <a:t>За </a:t>
            </a:r>
            <a:r>
              <a:rPr lang="ru-RU" sz="1600" dirty="0"/>
              <a:t>последние 10 лет количество детей с хронической патологией увеличилось в 2 раза, а детей, не имеющих отклонений в здоровье, снизилось в 3 раза. Среди хронической патологии преобладают болезни органов дыхания, костно-мышечной системы, аллергические заболевания кожи и органов пищеварения. 70% детей страдают кариесом зубов.</a:t>
            </a:r>
          </a:p>
          <a:p>
            <a:pPr marL="0" indent="355600" algn="just">
              <a:buNone/>
            </a:pPr>
            <a:r>
              <a:rPr lang="ru-RU" sz="1600" dirty="0"/>
              <a:t>Чрезвычайно высока распространенность морфофункциональных отклонений (до 75%). Среди них ведущими являются нарушения сердечно-сосудистой системы и опорно-двигательного аппарата.</a:t>
            </a:r>
          </a:p>
          <a:p>
            <a:pPr marL="0" indent="355600" algn="just">
              <a:buNone/>
            </a:pPr>
            <a:r>
              <a:rPr lang="ru-RU" sz="1600" dirty="0"/>
              <a:t>У 19% детей  дошкольного  возраста </a:t>
            </a:r>
            <a:r>
              <a:rPr lang="ru-RU" sz="1600" dirty="0" err="1"/>
              <a:t>диагносцируются</a:t>
            </a:r>
            <a:r>
              <a:rPr lang="ru-RU" sz="1600" dirty="0"/>
              <a:t> выраженные формы психических расстройств. До 40% детей составляют группу риска по развитию психических нарушений, причем в  комплексе  таких нарушений преобладают различные формы неврозов.</a:t>
            </a:r>
          </a:p>
          <a:p>
            <a:pPr marL="0" indent="355600" algn="just">
              <a:buNone/>
            </a:pPr>
            <a:endParaRPr lang="ru-RU" sz="16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0828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667830448"/>
              </p:ext>
            </p:extLst>
          </p:nvPr>
        </p:nvGraphicFramePr>
        <p:xfrm>
          <a:off x="660400" y="1706899"/>
          <a:ext cx="6019800" cy="4468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34891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33057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33057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33057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33057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33057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33057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33057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33057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33057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30575" algn="ctr"/>
              </a:tabLst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72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4600" y="280905"/>
            <a:ext cx="7676147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AdventureC" panose="00000500000000000000" pitchFamily="50" charset="0"/>
              </a:rPr>
              <a:t>Негативные явления современной жизни</a:t>
            </a:r>
            <a:endParaRPr lang="ru-RU" sz="3600" dirty="0">
              <a:latin typeface="AdventureC" panose="00000500000000000000" pitchFamily="50" charset="0"/>
            </a:endParaRPr>
          </a:p>
        </p:txBody>
      </p:sp>
      <p:pic>
        <p:nvPicPr>
          <p:cNvPr id="1026" name="Picture 2" descr="https://ds04.infourok.ru/uploads/ex/0d18/00119947-0dac0eb1/img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93" y="1606468"/>
            <a:ext cx="5009315" cy="375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get-zen_doc/1704908/pub_5ccb17af178ebe00b3e70f91_5ccb17c997408300b318edd0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830" y="1606468"/>
            <a:ext cx="5313729" cy="341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39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AdventureC" panose="00000500000000000000" pitchFamily="50" charset="0"/>
              </a:rPr>
              <a:t>Одной из самых негативных тенденций, является увеличение количества детей, имеющих нарушение речи. </a:t>
            </a:r>
            <a:endParaRPr lang="ru-RU" dirty="0">
              <a:latin typeface="AdventureC" panose="00000500000000000000" pitchFamily="50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Н</a:t>
            </a:r>
            <a:r>
              <a:rPr lang="ru-RU" dirty="0" smtClean="0"/>
              <a:t>а </a:t>
            </a:r>
            <a:r>
              <a:rPr lang="ru-RU" dirty="0"/>
              <a:t>примере </a:t>
            </a:r>
            <a:r>
              <a:rPr lang="ru-RU" dirty="0" smtClean="0"/>
              <a:t>нашего детского сада:</a:t>
            </a:r>
          </a:p>
          <a:p>
            <a:pPr marL="0" indent="0">
              <a:buNone/>
            </a:pPr>
            <a:r>
              <a:rPr lang="ru-RU" dirty="0" smtClean="0"/>
              <a:t>2019 год –17 выпускников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9924" y="1690690"/>
            <a:ext cx="3867151" cy="4195763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2020 год – 20 выпускников</a:t>
            </a: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281905390"/>
              </p:ext>
            </p:extLst>
          </p:nvPr>
        </p:nvGraphicFramePr>
        <p:xfrm>
          <a:off x="2348523" y="3176953"/>
          <a:ext cx="5969002" cy="3294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5160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90897" y="1869342"/>
            <a:ext cx="3884734" cy="38280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Я не боюсь еще и еще раз повторить: забота о здоровье — это важнейший труд воспитателя. От жизнерадостности, бодрости детей зависят их духовная жизнь, мировоззрение, умственное развитие, прочность знаний, вера в свои силы. </a:t>
            </a:r>
            <a:r>
              <a:rPr lang="ru-RU" dirty="0" smtClean="0"/>
              <a:t>(Сухомлинский В.А.)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183" y="1058425"/>
            <a:ext cx="3247293" cy="463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1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2.infourok.ru/uploads/ex/0a05/00089584-04136620/img13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" t="2167" r="1855" b="1520"/>
          <a:stretch/>
        </p:blipFill>
        <p:spPr bwMode="auto">
          <a:xfrm>
            <a:off x="1549775" y="257908"/>
            <a:ext cx="8731364" cy="6482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2470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4306765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 сентябре 2019 года сформирована группа в которой состоит 15 детей.</a:t>
            </a:r>
          </a:p>
          <a:p>
            <a:pPr marL="0" indent="0">
              <a:buNone/>
            </a:pPr>
            <a:r>
              <a:rPr lang="ru-RU" dirty="0" smtClean="0"/>
              <a:t>Из них:</a:t>
            </a:r>
          </a:p>
          <a:p>
            <a:pPr>
              <a:buFontTx/>
              <a:buChar char="-"/>
            </a:pPr>
            <a:r>
              <a:rPr lang="en-US" dirty="0" smtClean="0"/>
              <a:t>I </a:t>
            </a:r>
            <a:r>
              <a:rPr lang="ru-RU" dirty="0" smtClean="0"/>
              <a:t>  группа здоровья – 10 детей</a:t>
            </a:r>
          </a:p>
          <a:p>
            <a:pPr>
              <a:buFontTx/>
              <a:buChar char="-"/>
            </a:pPr>
            <a:r>
              <a:rPr lang="en-US" dirty="0" smtClean="0"/>
              <a:t>II</a:t>
            </a:r>
            <a:r>
              <a:rPr lang="ru-RU" dirty="0" smtClean="0"/>
              <a:t>  группа здоровья – 4 ребенка</a:t>
            </a:r>
            <a:endParaRPr lang="ru-RU" dirty="0"/>
          </a:p>
          <a:p>
            <a:pPr>
              <a:buFontTx/>
              <a:buChar char="-"/>
            </a:pPr>
            <a:r>
              <a:rPr lang="en-US" dirty="0" smtClean="0"/>
              <a:t>III</a:t>
            </a:r>
            <a:r>
              <a:rPr lang="ru-RU" dirty="0" smtClean="0"/>
              <a:t> группа </a:t>
            </a:r>
            <a:r>
              <a:rPr lang="ru-RU" dirty="0"/>
              <a:t>здоровья </a:t>
            </a:r>
            <a:r>
              <a:rPr lang="ru-RU" dirty="0" smtClean="0"/>
              <a:t> - 1 ребенок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215" y="1825625"/>
            <a:ext cx="6630702" cy="390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8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6522" r="15857"/>
          <a:stretch/>
        </p:blipFill>
        <p:spPr>
          <a:xfrm>
            <a:off x="4116886" y="165088"/>
            <a:ext cx="3594100" cy="25978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r="27606"/>
          <a:stretch/>
        </p:blipFill>
        <p:spPr>
          <a:xfrm>
            <a:off x="183328" y="2408167"/>
            <a:ext cx="3121585" cy="2425458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733" r="25112"/>
          <a:stretch/>
        </p:blipFill>
        <p:spPr>
          <a:xfrm rot="21225687">
            <a:off x="313204" y="272736"/>
            <a:ext cx="3336585" cy="25309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22284" r="12509" b="13521"/>
          <a:stretch/>
        </p:blipFill>
        <p:spPr>
          <a:xfrm rot="21084031">
            <a:off x="489911" y="4498355"/>
            <a:ext cx="2822350" cy="21054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t="26295" r="9021" b="22408"/>
          <a:stretch/>
        </p:blipFill>
        <p:spPr>
          <a:xfrm rot="458784">
            <a:off x="8189833" y="318537"/>
            <a:ext cx="3475361" cy="26126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t="29074" b="19261"/>
          <a:stretch/>
        </p:blipFill>
        <p:spPr>
          <a:xfrm>
            <a:off x="6569121" y="2933485"/>
            <a:ext cx="3337058" cy="30651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/>
          <a:srcRect t="21399" b="14671"/>
          <a:stretch/>
        </p:blipFill>
        <p:spPr>
          <a:xfrm rot="407835">
            <a:off x="9627720" y="3309323"/>
            <a:ext cx="2419498" cy="27498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/>
          <a:srcRect l="21923" t="16040" r="41282" b="7151"/>
          <a:stretch/>
        </p:blipFill>
        <p:spPr>
          <a:xfrm rot="21128840">
            <a:off x="3371232" y="2784694"/>
            <a:ext cx="3060896" cy="359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5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16501" y="1256238"/>
            <a:ext cx="6502400" cy="2314575"/>
          </a:xfrm>
        </p:spPr>
        <p:txBody>
          <a:bodyPr>
            <a:normAutofit/>
          </a:bodyPr>
          <a:lstStyle/>
          <a:p>
            <a:pPr marL="0" lvl="0" indent="0" algn="ctr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Здоровье ребенка превыше всего,</a:t>
            </a:r>
            <a:endParaRPr lang="ru-RU" alt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ctr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Богатство земли не заменит его.</a:t>
            </a:r>
            <a:br>
              <a:rPr lang="ru-RU" alt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Здоровье не купишь, никто не продаст.</a:t>
            </a:r>
            <a:br>
              <a:rPr lang="ru-RU" alt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Его берегите, как сердце, как глаз!!!</a:t>
            </a:r>
            <a:endParaRPr lang="ru-RU" alt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83" name="Picture 11" descr="https://my-clinica.com/upload/medialibrary/3a4/3a407e1d4d662f76a24399cc7a279f2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1796">
            <a:off x="298044" y="328375"/>
            <a:ext cx="4605919" cy="306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3332448"/>
            <a:ext cx="5040679" cy="3360452"/>
          </a:xfrm>
          <a:prstGeom prst="rect">
            <a:avLst/>
          </a:prstGeom>
        </p:spPr>
      </p:pic>
      <p:pic>
        <p:nvPicPr>
          <p:cNvPr id="3085" name="Picture 13" descr="https://avatars.mds.yandex.net/get-pdb/234183/dbf50c79-ef34-4feb-bd73-ba97d1ec0a2d/s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7562">
            <a:off x="735512" y="3570812"/>
            <a:ext cx="4514855" cy="300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7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55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455</Template>
  <TotalTime>539</TotalTime>
  <Words>249</Words>
  <Application>Microsoft Office PowerPoint</Application>
  <PresentationFormat>Широкоэкранный</PresentationFormat>
  <Paragraphs>25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AdventureC</vt:lpstr>
      <vt:lpstr>Arial</vt:lpstr>
      <vt:lpstr>Calibri</vt:lpstr>
      <vt:lpstr>Calibri Light</vt:lpstr>
      <vt:lpstr>Times New Roman</vt:lpstr>
      <vt:lpstr>455</vt:lpstr>
      <vt:lpstr>Актуальность использования здоровьесберегающих технолгий в ДОУ</vt:lpstr>
      <vt:lpstr>За последнее десятилетие здоровье детей, поступающих ухудшилось.  </vt:lpstr>
      <vt:lpstr>Негативные явления современной жизни</vt:lpstr>
      <vt:lpstr>Одной из самых негативных тенденций, является увеличение количества детей, имеющих нарушение речи.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 коллеги!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Хафизова Татьяна</dc:creator>
  <cp:lastModifiedBy>Хафизова Татьяна</cp:lastModifiedBy>
  <cp:revision>27</cp:revision>
  <dcterms:created xsi:type="dcterms:W3CDTF">2020-01-18T06:21:20Z</dcterms:created>
  <dcterms:modified xsi:type="dcterms:W3CDTF">2020-03-24T13:50:45Z</dcterms:modified>
</cp:coreProperties>
</file>